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329" r:id="rId3"/>
    <p:sldId id="341" r:id="rId4"/>
    <p:sldId id="342" r:id="rId5"/>
    <p:sldId id="339" r:id="rId6"/>
    <p:sldId id="331" r:id="rId7"/>
    <p:sldId id="333" r:id="rId8"/>
    <p:sldId id="340" r:id="rId9"/>
    <p:sldId id="334" r:id="rId10"/>
    <p:sldId id="336" r:id="rId11"/>
    <p:sldId id="337" r:id="rId12"/>
    <p:sldId id="338"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A40"/>
    <a:srgbClr val="C74A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72340" autoAdjust="0"/>
  </p:normalViewPr>
  <p:slideViewPr>
    <p:cSldViewPr snapToGrid="0">
      <p:cViewPr varScale="1">
        <p:scale>
          <a:sx n="83" d="100"/>
          <a:sy n="83" d="100"/>
        </p:scale>
        <p:origin x="1716" y="78"/>
      </p:cViewPr>
      <p:guideLst>
        <p:guide orient="horz" pos="2160"/>
        <p:guide pos="3840"/>
      </p:guideLst>
    </p:cSldViewPr>
  </p:slid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3DEC40-9E80-441F-B44E-99FF4F0BECEE}" type="datetimeFigureOut">
              <a:rPr lang="en-US" smtClean="0"/>
              <a:t>6/17/2018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D9BAE-E9B5-4092-A224-34EE5BD6857F}" type="slidenum">
              <a:rPr lang="en-US" smtClean="0"/>
              <a:t>‹#›</a:t>
            </a:fld>
            <a:endParaRPr lang="en-US"/>
          </a:p>
        </p:txBody>
      </p:sp>
    </p:spTree>
    <p:extLst>
      <p:ext uri="{BB962C8B-B14F-4D97-AF65-F5344CB8AC3E}">
        <p14:creationId xmlns:p14="http://schemas.microsoft.com/office/powerpoint/2010/main" val="3913286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AEA7-76EF-1145-9681-2D62CAADBFBD}" type="datetimeFigureOut">
              <a:rPr lang="en-US" smtClean="0"/>
              <a:t>6/17/2018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87FAE-DBB4-304A-85B6-C3B042B13BD1}" type="slidenum">
              <a:rPr lang="en-US" smtClean="0"/>
              <a:t>‹#›</a:t>
            </a:fld>
            <a:endParaRPr lang="en-US"/>
          </a:p>
        </p:txBody>
      </p:sp>
    </p:spTree>
    <p:extLst>
      <p:ext uri="{BB962C8B-B14F-4D97-AF65-F5344CB8AC3E}">
        <p14:creationId xmlns:p14="http://schemas.microsoft.com/office/powerpoint/2010/main" val="21566965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1</a:t>
            </a:fld>
            <a:endParaRPr lang="en-US"/>
          </a:p>
        </p:txBody>
      </p:sp>
    </p:spTree>
    <p:extLst>
      <p:ext uri="{BB962C8B-B14F-4D97-AF65-F5344CB8AC3E}">
        <p14:creationId xmlns:p14="http://schemas.microsoft.com/office/powerpoint/2010/main" val="59640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10</a:t>
            </a:fld>
            <a:endParaRPr lang="en-US"/>
          </a:p>
        </p:txBody>
      </p:sp>
    </p:spTree>
    <p:extLst>
      <p:ext uri="{BB962C8B-B14F-4D97-AF65-F5344CB8AC3E}">
        <p14:creationId xmlns:p14="http://schemas.microsoft.com/office/powerpoint/2010/main" val="324634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11</a:t>
            </a:fld>
            <a:endParaRPr lang="en-US"/>
          </a:p>
        </p:txBody>
      </p:sp>
    </p:spTree>
    <p:extLst>
      <p:ext uri="{BB962C8B-B14F-4D97-AF65-F5344CB8AC3E}">
        <p14:creationId xmlns:p14="http://schemas.microsoft.com/office/powerpoint/2010/main" val="293771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12</a:t>
            </a:fld>
            <a:endParaRPr lang="en-US"/>
          </a:p>
        </p:txBody>
      </p:sp>
    </p:spTree>
    <p:extLst>
      <p:ext uri="{BB962C8B-B14F-4D97-AF65-F5344CB8AC3E}">
        <p14:creationId xmlns:p14="http://schemas.microsoft.com/office/powerpoint/2010/main" val="3780497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2</a:t>
            </a:fld>
            <a:endParaRPr lang="en-US"/>
          </a:p>
        </p:txBody>
      </p:sp>
    </p:spTree>
    <p:extLst>
      <p:ext uri="{BB962C8B-B14F-4D97-AF65-F5344CB8AC3E}">
        <p14:creationId xmlns:p14="http://schemas.microsoft.com/office/powerpoint/2010/main" val="19146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3</a:t>
            </a:fld>
            <a:endParaRPr lang="en-US"/>
          </a:p>
        </p:txBody>
      </p:sp>
    </p:spTree>
    <p:extLst>
      <p:ext uri="{BB962C8B-B14F-4D97-AF65-F5344CB8AC3E}">
        <p14:creationId xmlns:p14="http://schemas.microsoft.com/office/powerpoint/2010/main" val="152819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4</a:t>
            </a:fld>
            <a:endParaRPr lang="en-US"/>
          </a:p>
        </p:txBody>
      </p:sp>
    </p:spTree>
    <p:extLst>
      <p:ext uri="{BB962C8B-B14F-4D97-AF65-F5344CB8AC3E}">
        <p14:creationId xmlns:p14="http://schemas.microsoft.com/office/powerpoint/2010/main" val="371017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r>
              <a:rPr lang="en-US" sz="1200" dirty="0">
                <a:solidFill>
                  <a:schemeClr val="bg1">
                    <a:lumMod val="50000"/>
                  </a:schemeClr>
                </a:solidFill>
                <a:latin typeface="+mn-lt"/>
              </a:rPr>
              <a:t>Procrastination =&gt; </a:t>
            </a:r>
            <a:r>
              <a:rPr lang="el-GR" sz="1200" dirty="0">
                <a:solidFill>
                  <a:schemeClr val="bg1">
                    <a:lumMod val="50000"/>
                  </a:schemeClr>
                </a:solidFill>
                <a:latin typeface="+mn-lt"/>
              </a:rPr>
              <a:t>δεν μπορείς να το αναβάλεις!</a:t>
            </a:r>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5</a:t>
            </a:fld>
            <a:endParaRPr lang="en-US"/>
          </a:p>
        </p:txBody>
      </p:sp>
    </p:spTree>
    <p:extLst>
      <p:ext uri="{BB962C8B-B14F-4D97-AF65-F5344CB8AC3E}">
        <p14:creationId xmlns:p14="http://schemas.microsoft.com/office/powerpoint/2010/main" val="214117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r>
              <a:rPr lang="en-US" sz="1200" b="1" dirty="0">
                <a:latin typeface="+mn-lt"/>
              </a:rPr>
              <a:t>Unit</a:t>
            </a:r>
            <a:r>
              <a:rPr lang="en-US" sz="1200" dirty="0">
                <a:latin typeface="+mn-lt"/>
              </a:rPr>
              <a:t> – </a:t>
            </a:r>
            <a:r>
              <a:rPr lang="en-US" sz="1200" dirty="0">
                <a:solidFill>
                  <a:schemeClr val="bg1">
                    <a:lumMod val="50000"/>
                  </a:schemeClr>
                </a:solidFill>
                <a:latin typeface="+mn-lt"/>
              </a:rPr>
              <a:t>do the parts perform correctly alone</a:t>
            </a:r>
          </a:p>
          <a:p>
            <a:r>
              <a:rPr lang="en-US" sz="1200" b="1" dirty="0">
                <a:latin typeface="+mn-lt"/>
              </a:rPr>
              <a:t>Integration</a:t>
            </a:r>
            <a:r>
              <a:rPr lang="en-US" sz="1200" dirty="0"/>
              <a:t> – </a:t>
            </a:r>
            <a:r>
              <a:rPr lang="en-US" sz="1200" dirty="0">
                <a:solidFill>
                  <a:schemeClr val="bg1">
                    <a:lumMod val="50000"/>
                  </a:schemeClr>
                </a:solidFill>
              </a:rPr>
              <a:t>do the parts perform correctly alone</a:t>
            </a:r>
            <a:endParaRPr lang="en-US" sz="1200" b="1" dirty="0">
              <a:latin typeface="+mn-lt"/>
            </a:endParaRPr>
          </a:p>
          <a:p>
            <a:r>
              <a:rPr lang="en-US" sz="1200" b="1" dirty="0"/>
              <a:t>User Acceptance</a:t>
            </a:r>
            <a:r>
              <a:rPr lang="en-US" sz="1200" dirty="0"/>
              <a:t> – </a:t>
            </a:r>
            <a:r>
              <a:rPr lang="en-US" sz="1200" dirty="0">
                <a:solidFill>
                  <a:schemeClr val="bg1">
                    <a:lumMod val="50000"/>
                  </a:schemeClr>
                </a:solidFill>
              </a:rPr>
              <a:t>does the user meet the end user’s expectations</a:t>
            </a: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6</a:t>
            </a:fld>
            <a:endParaRPr lang="en-US"/>
          </a:p>
        </p:txBody>
      </p:sp>
    </p:spTree>
    <p:extLst>
      <p:ext uri="{BB962C8B-B14F-4D97-AF65-F5344CB8AC3E}">
        <p14:creationId xmlns:p14="http://schemas.microsoft.com/office/powerpoint/2010/main" val="3652188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7</a:t>
            </a:fld>
            <a:endParaRPr lang="en-US"/>
          </a:p>
        </p:txBody>
      </p:sp>
    </p:spTree>
    <p:extLst>
      <p:ext uri="{BB962C8B-B14F-4D97-AF65-F5344CB8AC3E}">
        <p14:creationId xmlns:p14="http://schemas.microsoft.com/office/powerpoint/2010/main" val="74252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8</a:t>
            </a:fld>
            <a:endParaRPr lang="en-US"/>
          </a:p>
        </p:txBody>
      </p:sp>
    </p:spTree>
    <p:extLst>
      <p:ext uri="{BB962C8B-B14F-4D97-AF65-F5344CB8AC3E}">
        <p14:creationId xmlns:p14="http://schemas.microsoft.com/office/powerpoint/2010/main" val="306112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dirty="0"/>
          </a:p>
          <a:p>
            <a:endParaRPr lang="el-GR" dirty="0"/>
          </a:p>
        </p:txBody>
      </p:sp>
      <p:sp>
        <p:nvSpPr>
          <p:cNvPr id="4" name="Slide Number Placeholder 3"/>
          <p:cNvSpPr>
            <a:spLocks noGrp="1"/>
          </p:cNvSpPr>
          <p:nvPr>
            <p:ph type="sldNum" sz="quarter" idx="10"/>
          </p:nvPr>
        </p:nvSpPr>
        <p:spPr/>
        <p:txBody>
          <a:bodyPr/>
          <a:lstStyle/>
          <a:p>
            <a:fld id="{7EC87FAE-DBB4-304A-85B6-C3B042B13BD1}" type="slidenum">
              <a:rPr lang="en-US" smtClean="0"/>
              <a:t>9</a:t>
            </a:fld>
            <a:endParaRPr lang="en-US"/>
          </a:p>
        </p:txBody>
      </p:sp>
    </p:spTree>
    <p:extLst>
      <p:ext uri="{BB962C8B-B14F-4D97-AF65-F5344CB8AC3E}">
        <p14:creationId xmlns:p14="http://schemas.microsoft.com/office/powerpoint/2010/main" val="1883083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2"/>
          <p:cNvSpPr>
            <a:spLocks noGrp="1"/>
          </p:cNvSpPr>
          <p:nvPr>
            <p:ph type="pic" idx="13"/>
          </p:nvPr>
        </p:nvSpPr>
        <p:spPr>
          <a:xfrm>
            <a:off x="0" y="0"/>
            <a:ext cx="12192000" cy="6858000"/>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Subtitle 2"/>
          <p:cNvSpPr>
            <a:spLocks noGrp="1"/>
          </p:cNvSpPr>
          <p:nvPr>
            <p:ph type="subTitle" idx="1"/>
          </p:nvPr>
        </p:nvSpPr>
        <p:spPr>
          <a:xfrm>
            <a:off x="838200" y="3702716"/>
            <a:ext cx="105156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4183" y="2334538"/>
            <a:ext cx="5923634" cy="1368178"/>
          </a:xfrm>
          <a:prstGeom prst="rect">
            <a:avLst/>
          </a:prstGeom>
        </p:spPr>
      </p:pic>
    </p:spTree>
    <p:extLst>
      <p:ext uri="{BB962C8B-B14F-4D97-AF65-F5344CB8AC3E}">
        <p14:creationId xmlns:p14="http://schemas.microsoft.com/office/powerpoint/2010/main" val="210865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Click to edit Master title style</a:t>
            </a:r>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1" name="TextBox 10"/>
          <p:cNvSpPr txBox="1"/>
          <p:nvPr userDrawn="1"/>
        </p:nvSpPr>
        <p:spPr>
          <a:xfrm>
            <a:off x="0" y="5347504"/>
            <a:ext cx="12192000" cy="1510496"/>
          </a:xfrm>
          <a:prstGeom prst="rect">
            <a:avLst/>
          </a:prstGeom>
          <a:solidFill>
            <a:schemeClr val="bg1">
              <a:lumMod val="85000"/>
            </a:schemeClr>
          </a:solidFill>
        </p:spPr>
        <p:txBody>
          <a:bodyPr wrap="square" rtlCol="0">
            <a:spAutoFit/>
          </a:bodyPr>
          <a:lstStyle/>
          <a:p>
            <a:endParaRPr lang="en-US"/>
          </a:p>
        </p:txBody>
      </p:sp>
      <p:sp>
        <p:nvSpPr>
          <p:cNvPr id="18" name="TextBox 17"/>
          <p:cNvSpPr txBox="1"/>
          <p:nvPr userDrawn="1"/>
        </p:nvSpPr>
        <p:spPr>
          <a:xfrm>
            <a:off x="4201610" y="5499904"/>
            <a:ext cx="7152190" cy="1200329"/>
          </a:xfrm>
          <a:prstGeom prst="rect">
            <a:avLst/>
          </a:prstGeom>
          <a:solidFill>
            <a:schemeClr val="bg1">
              <a:lumMod val="85000"/>
            </a:schemeClr>
          </a:solidFill>
        </p:spPr>
        <p:txBody>
          <a:bodyPr wrap="square" rtlCol="0">
            <a:spAutoFit/>
          </a:bodyPr>
          <a:lstStyle/>
          <a:p>
            <a:r>
              <a:rPr lang="en-US" i="1" dirty="0">
                <a:solidFill>
                  <a:schemeClr val="tx2"/>
                </a:solidFill>
              </a:rPr>
              <a:t>“We respect diversity, we are having fun, we welcome and we respect new ideas and we work on them. We are diverse personalities, working together to create value for the ICT community.“</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5783270"/>
            <a:ext cx="2743200" cy="633595"/>
          </a:xfrm>
          <a:prstGeom prst="rect">
            <a:avLst/>
          </a:prstGeom>
        </p:spPr>
      </p:pic>
      <p:sp>
        <p:nvSpPr>
          <p:cNvPr id="20" name="Picture Placeholder 2"/>
          <p:cNvSpPr>
            <a:spLocks noGrp="1"/>
          </p:cNvSpPr>
          <p:nvPr>
            <p:ph type="pic" idx="16"/>
          </p:nvPr>
        </p:nvSpPr>
        <p:spPr>
          <a:xfrm>
            <a:off x="838200"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17"/>
          </p:nvPr>
        </p:nvSpPr>
        <p:spPr>
          <a:xfrm>
            <a:off x="3529314"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2" name="Picture Placeholder 2"/>
          <p:cNvSpPr>
            <a:spLocks noGrp="1"/>
          </p:cNvSpPr>
          <p:nvPr>
            <p:ph type="pic" idx="18"/>
          </p:nvPr>
        </p:nvSpPr>
        <p:spPr>
          <a:xfrm>
            <a:off x="6220428"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3" name="Picture Placeholder 2"/>
          <p:cNvSpPr>
            <a:spLocks noGrp="1"/>
          </p:cNvSpPr>
          <p:nvPr>
            <p:ph type="pic" idx="19"/>
          </p:nvPr>
        </p:nvSpPr>
        <p:spPr>
          <a:xfrm>
            <a:off x="8911542" y="2023466"/>
            <a:ext cx="2442258" cy="2340189"/>
          </a:xfrm>
          <a:prstGeom prst="ellipse">
            <a:avLst/>
          </a:prstGeom>
          <a:solidFill>
            <a:schemeClr val="accent2"/>
          </a:solidFill>
          <a:ln w="6350">
            <a:solidFill>
              <a:schemeClr val="accent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4" name="Title 1"/>
          <p:cNvSpPr txBox="1">
            <a:spLocks/>
          </p:cNvSpPr>
          <p:nvPr userDrawn="1"/>
        </p:nvSpPr>
        <p:spPr>
          <a:xfrm>
            <a:off x="900414"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tx2"/>
                </a:solidFill>
              </a:rPr>
              <a:t>Name</a:t>
            </a:r>
          </a:p>
        </p:txBody>
      </p:sp>
      <p:sp>
        <p:nvSpPr>
          <p:cNvPr id="25" name="Title 1"/>
          <p:cNvSpPr txBox="1">
            <a:spLocks/>
          </p:cNvSpPr>
          <p:nvPr userDrawn="1"/>
        </p:nvSpPr>
        <p:spPr>
          <a:xfrm>
            <a:off x="3591528"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tx2"/>
                </a:solidFill>
              </a:rPr>
              <a:t>Name</a:t>
            </a:r>
          </a:p>
        </p:txBody>
      </p:sp>
      <p:sp>
        <p:nvSpPr>
          <p:cNvPr id="26" name="Title 1"/>
          <p:cNvSpPr txBox="1">
            <a:spLocks/>
          </p:cNvSpPr>
          <p:nvPr userDrawn="1"/>
        </p:nvSpPr>
        <p:spPr>
          <a:xfrm>
            <a:off x="6251535"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tx2"/>
                </a:solidFill>
              </a:rPr>
              <a:t>Name</a:t>
            </a:r>
          </a:p>
        </p:txBody>
      </p:sp>
      <p:sp>
        <p:nvSpPr>
          <p:cNvPr id="27" name="Title 1"/>
          <p:cNvSpPr txBox="1">
            <a:spLocks/>
          </p:cNvSpPr>
          <p:nvPr userDrawn="1"/>
        </p:nvSpPr>
        <p:spPr>
          <a:xfrm>
            <a:off x="8973756" y="4409421"/>
            <a:ext cx="2317830" cy="859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chemeClr val="tx2"/>
                </a:solidFill>
              </a:rPr>
              <a:t>Name</a:t>
            </a:r>
          </a:p>
        </p:txBody>
      </p:sp>
    </p:spTree>
    <p:extLst>
      <p:ext uri="{BB962C8B-B14F-4D97-AF65-F5344CB8AC3E}">
        <p14:creationId xmlns:p14="http://schemas.microsoft.com/office/powerpoint/2010/main" val="345832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Snip Single Corner Rectangle 7"/>
          <p:cNvSpPr/>
          <p:nvPr userDrawn="1"/>
        </p:nvSpPr>
        <p:spPr>
          <a:xfrm rot="10800000" flipH="1">
            <a:off x="0" y="0"/>
            <a:ext cx="12192000" cy="6858000"/>
          </a:xfrm>
          <a:prstGeom prst="snip1Rect">
            <a:avLst>
              <a:gd name="adj" fmla="val 33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38200" y="3702716"/>
            <a:ext cx="105156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Title 1"/>
          <p:cNvSpPr>
            <a:spLocks noGrp="1"/>
          </p:cNvSpPr>
          <p:nvPr>
            <p:ph type="title" hasCustomPrompt="1"/>
          </p:nvPr>
        </p:nvSpPr>
        <p:spPr>
          <a:xfrm>
            <a:off x="838200" y="2205499"/>
            <a:ext cx="8055016" cy="1325563"/>
          </a:xfrm>
        </p:spPr>
        <p:txBody>
          <a:bodyPr/>
          <a:lstStyle>
            <a:lvl1pPr>
              <a:defRPr>
                <a:solidFill>
                  <a:schemeClr val="bg1"/>
                </a:solidFill>
              </a:defRPr>
            </a:lvl1pPr>
          </a:lstStyle>
          <a:p>
            <a:r>
              <a:rPr lang="en-US" dirty="0"/>
              <a:t>Thank you</a:t>
            </a:r>
          </a:p>
        </p:txBody>
      </p:sp>
    </p:spTree>
    <p:extLst>
      <p:ext uri="{BB962C8B-B14F-4D97-AF65-F5344CB8AC3E}">
        <p14:creationId xmlns:p14="http://schemas.microsoft.com/office/powerpoint/2010/main" val="1296600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F2FC5A5D-CE7E-4849-A0E1-98A0FC6D3A0E}"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4049244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2EF8-D93D-4B44-82B6-993B0C8C1275}"/>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0ADFA159-A690-4132-A2CA-7D1198558C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F67917A8-E4D1-4155-AA54-0A77C2D18BFB}"/>
              </a:ext>
            </a:extLst>
          </p:cNvPr>
          <p:cNvSpPr>
            <a:spLocks noGrp="1"/>
          </p:cNvSpPr>
          <p:nvPr>
            <p:ph type="dt" sz="half" idx="10"/>
          </p:nvPr>
        </p:nvSpPr>
        <p:spPr/>
        <p:txBody>
          <a:bodyPr/>
          <a:lstStyle/>
          <a:p>
            <a:fld id="{1B8D7DA2-7495-4502-A1D8-014FA76583FF}" type="datetime1">
              <a:rPr lang="el-GR" smtClean="0"/>
              <a:t>17/6/2018</a:t>
            </a:fld>
            <a:endParaRPr lang="el-GR"/>
          </a:p>
        </p:txBody>
      </p:sp>
      <p:sp>
        <p:nvSpPr>
          <p:cNvPr id="5" name="Footer Placeholder 4">
            <a:extLst>
              <a:ext uri="{FF2B5EF4-FFF2-40B4-BE49-F238E27FC236}">
                <a16:creationId xmlns:a16="http://schemas.microsoft.com/office/drawing/2014/main" id="{7D9F8177-E2A2-4191-9899-6B12FAAF41BC}"/>
              </a:ext>
            </a:extLst>
          </p:cNvPr>
          <p:cNvSpPr>
            <a:spLocks noGrp="1"/>
          </p:cNvSpPr>
          <p:nvPr>
            <p:ph type="ftr" sz="quarter" idx="11"/>
          </p:nvPr>
        </p:nvSpPr>
        <p:spPr/>
        <p:txBody>
          <a:bodyPr/>
          <a:lstStyle/>
          <a:p>
            <a:r>
              <a:rPr lang="en-US"/>
              <a:t>Span</a:t>
            </a:r>
            <a:endParaRPr lang="el-GR"/>
          </a:p>
        </p:txBody>
      </p:sp>
      <p:sp>
        <p:nvSpPr>
          <p:cNvPr id="6" name="Slide Number Placeholder 5">
            <a:extLst>
              <a:ext uri="{FF2B5EF4-FFF2-40B4-BE49-F238E27FC236}">
                <a16:creationId xmlns:a16="http://schemas.microsoft.com/office/drawing/2014/main" id="{3E3AC61B-F347-43AF-831E-DE98C0CDCD0D}"/>
              </a:ext>
            </a:extLst>
          </p:cNvPr>
          <p:cNvSpPr>
            <a:spLocks noGrp="1"/>
          </p:cNvSpPr>
          <p:nvPr>
            <p:ph type="sldNum" sz="quarter" idx="12"/>
          </p:nvPr>
        </p:nvSpPr>
        <p:spPr/>
        <p:txBody>
          <a:bodyPr/>
          <a:lstStyle/>
          <a:p>
            <a:fld id="{0B720F5E-57F2-4440-9313-17831BB4E27A}" type="slidenum">
              <a:rPr lang="el-GR" smtClean="0"/>
              <a:t>‹#›</a:t>
            </a:fld>
            <a:endParaRPr lang="el-GR"/>
          </a:p>
        </p:txBody>
      </p:sp>
    </p:spTree>
    <p:extLst>
      <p:ext uri="{BB962C8B-B14F-4D97-AF65-F5344CB8AC3E}">
        <p14:creationId xmlns:p14="http://schemas.microsoft.com/office/powerpoint/2010/main" val="94011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0" name="Picture Placeholder 2"/>
          <p:cNvSpPr>
            <a:spLocks noGrp="1"/>
          </p:cNvSpPr>
          <p:nvPr>
            <p:ph type="pic" idx="15"/>
          </p:nvPr>
        </p:nvSpPr>
        <p:spPr>
          <a:xfrm>
            <a:off x="0" y="0"/>
            <a:ext cx="12192000" cy="6858000"/>
          </a:xfrm>
          <a:prstGeom prst="snip2DiagRect">
            <a:avLst>
              <a:gd name="adj1" fmla="val 32406"/>
              <a:gd name="adj2" fmla="val 0"/>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17"/>
          <p:cNvSpPr>
            <a:spLocks noGrp="1"/>
          </p:cNvSpPr>
          <p:nvPr>
            <p:ph type="body" sz="quarter" idx="13" hasCustomPrompt="1"/>
          </p:nvPr>
        </p:nvSpPr>
        <p:spPr>
          <a:xfrm>
            <a:off x="838200" y="1932972"/>
            <a:ext cx="10515600" cy="2234692"/>
          </a:xfrm>
        </p:spPr>
        <p:txBody>
          <a:bodyPr anchor="ctr">
            <a:normAutofit fontScale="92500"/>
          </a:bodyPr>
          <a:lstStyle>
            <a:lvl1pPr marL="0" indent="0">
              <a:buNone/>
              <a:defRPr b="0" i="1">
                <a:solidFill>
                  <a:schemeClr val="bg1"/>
                </a:solidFill>
                <a:latin typeface="+mj-lt"/>
              </a:defRPr>
            </a:lvl1pPr>
          </a:lstStyle>
          <a:p>
            <a:r>
              <a:rPr lang="en-US" sz="3200" dirty="0"/>
              <a:t>“If You Want Someone To Remember Your Message – In A Presentation, An Article, Or A Report–tell Them A Story.”</a:t>
            </a:r>
          </a:p>
        </p:txBody>
      </p:sp>
      <p:sp>
        <p:nvSpPr>
          <p:cNvPr id="9" name="Text Placeholder 2"/>
          <p:cNvSpPr>
            <a:spLocks noGrp="1"/>
          </p:cNvSpPr>
          <p:nvPr>
            <p:ph type="body" sz="quarter" idx="14" hasCustomPrompt="1"/>
          </p:nvPr>
        </p:nvSpPr>
        <p:spPr>
          <a:xfrm>
            <a:off x="3255962" y="4695510"/>
            <a:ext cx="8097838" cy="369332"/>
          </a:xfrm>
        </p:spPr>
        <p:txBody>
          <a:bodyPr>
            <a:normAutofit lnSpcReduction="10000"/>
          </a:bodyPr>
          <a:lstStyle>
            <a:lvl1pPr marL="0" indent="0" algn="r">
              <a:buNone/>
              <a:defRPr i="0">
                <a:solidFill>
                  <a:schemeClr val="bg1"/>
                </a:solidFill>
              </a:defRPr>
            </a:lvl1pPr>
          </a:lstStyle>
          <a:p>
            <a:r>
              <a:rPr lang="en-US" dirty="0"/>
              <a:t>—</a:t>
            </a:r>
            <a:r>
              <a:rPr lang="el-GR" dirty="0"/>
              <a:t> </a:t>
            </a:r>
            <a:r>
              <a:rPr lang="en-US" dirty="0"/>
              <a:t>Rachel Gillett, Fast Company</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363894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0"/>
            <a:ext cx="12192000" cy="4589463"/>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831850" y="4849792"/>
            <a:ext cx="5001791" cy="1413478"/>
          </a:xfrm>
        </p:spPr>
        <p:txBody>
          <a:bodyPr anchor="t">
            <a:noAutofit/>
          </a:bodyPr>
          <a:lstStyle>
            <a:lvl1pPr>
              <a:defRPr sz="3600">
                <a:solidFill>
                  <a:schemeClr val="tx2"/>
                </a:solidFill>
              </a:defRPr>
            </a:lvl1pPr>
          </a:lstStyle>
          <a:p>
            <a:r>
              <a:rPr lang="en-US" dirty="0"/>
              <a:t>Click to edit</a:t>
            </a:r>
            <a:br>
              <a:rPr lang="en-US" dirty="0"/>
            </a:br>
            <a:r>
              <a:rPr lang="en-US" dirty="0"/>
              <a:t>title</a:t>
            </a:r>
          </a:p>
        </p:txBody>
      </p:sp>
      <p:sp>
        <p:nvSpPr>
          <p:cNvPr id="3" name="Text Placeholder 2"/>
          <p:cNvSpPr>
            <a:spLocks noGrp="1"/>
          </p:cNvSpPr>
          <p:nvPr>
            <p:ph type="body" idx="1" hasCustomPrompt="1"/>
          </p:nvPr>
        </p:nvSpPr>
        <p:spPr>
          <a:xfrm>
            <a:off x="5995686" y="4849792"/>
            <a:ext cx="5351764" cy="1413478"/>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420214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sp>
        <p:nvSpPr>
          <p:cNvPr id="7" name="Picture Placeholder 2"/>
          <p:cNvSpPr>
            <a:spLocks noGrp="1"/>
          </p:cNvSpPr>
          <p:nvPr>
            <p:ph type="pic" idx="15"/>
          </p:nvPr>
        </p:nvSpPr>
        <p:spPr>
          <a:xfrm>
            <a:off x="0" y="0"/>
            <a:ext cx="12192000" cy="6858000"/>
          </a:xfrm>
          <a:prstGeom prst="rect">
            <a:avLst/>
          </a:prstGeom>
          <a:solidFill>
            <a:schemeClr val="tx1"/>
          </a:solidFill>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Picture Placeholder 2"/>
          <p:cNvSpPr>
            <a:spLocks noGrp="1"/>
          </p:cNvSpPr>
          <p:nvPr>
            <p:ph type="pic" idx="16"/>
          </p:nvPr>
        </p:nvSpPr>
        <p:spPr>
          <a:xfrm>
            <a:off x="0" y="3692324"/>
            <a:ext cx="12192000" cy="2476982"/>
          </a:xfrm>
          <a:prstGeom prst="rect">
            <a:avLst/>
          </a:prstGeom>
          <a:solidFill>
            <a:schemeClr val="accent1"/>
          </a:solidFill>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831850" y="4224759"/>
            <a:ext cx="5001791" cy="1413478"/>
          </a:xfrm>
        </p:spPr>
        <p:txBody>
          <a:bodyPr anchor="t">
            <a:noAutofit/>
          </a:bodyPr>
          <a:lstStyle>
            <a:lvl1pPr>
              <a:defRPr sz="3600">
                <a:solidFill>
                  <a:schemeClr val="tx2"/>
                </a:solidFill>
              </a:defRPr>
            </a:lvl1pPr>
          </a:lstStyle>
          <a:p>
            <a:r>
              <a:rPr lang="en-US" dirty="0"/>
              <a:t>Click to edit</a:t>
            </a:r>
            <a:br>
              <a:rPr lang="en-US" dirty="0"/>
            </a:br>
            <a:r>
              <a:rPr lang="en-US" dirty="0"/>
              <a:t>title</a:t>
            </a:r>
          </a:p>
        </p:txBody>
      </p:sp>
      <p:sp>
        <p:nvSpPr>
          <p:cNvPr id="3" name="Text Placeholder 2"/>
          <p:cNvSpPr>
            <a:spLocks noGrp="1"/>
          </p:cNvSpPr>
          <p:nvPr>
            <p:ph type="body" idx="1" hasCustomPrompt="1"/>
          </p:nvPr>
        </p:nvSpPr>
        <p:spPr>
          <a:xfrm>
            <a:off x="5995686" y="4224759"/>
            <a:ext cx="5351764" cy="141347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text</a:t>
            </a:r>
          </a:p>
        </p:txBody>
      </p:sp>
    </p:spTree>
    <p:extLst>
      <p:ext uri="{BB962C8B-B14F-4D97-AF65-F5344CB8AC3E}">
        <p14:creationId xmlns:p14="http://schemas.microsoft.com/office/powerpoint/2010/main" val="206071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3298784" y="365125"/>
            <a:ext cx="8055016" cy="1325563"/>
          </a:xfrm>
        </p:spPr>
        <p:txBody>
          <a:bodyPr/>
          <a:lstStyle/>
          <a:p>
            <a:r>
              <a:rPr lang="en-US" dirty="0"/>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8E49CD89-1C68-4A57-BB43-EA48831271AE}"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4" name="Content Placeholder 5"/>
          <p:cNvSpPr>
            <a:spLocks noGrp="1"/>
          </p:cNvSpPr>
          <p:nvPr>
            <p:ph sz="half" idx="1"/>
          </p:nvPr>
        </p:nvSpPr>
        <p:spPr>
          <a:xfrm>
            <a:off x="3298784" y="1825625"/>
            <a:ext cx="3907422" cy="4351338"/>
          </a:xfrm>
        </p:spPr>
        <p:txBody>
          <a:bodyPr/>
          <a:lstStyle/>
          <a:p>
            <a:endParaRPr lang="en-US" dirty="0"/>
          </a:p>
        </p:txBody>
      </p:sp>
      <p:sp>
        <p:nvSpPr>
          <p:cNvPr id="15" name="Content Placeholder 6"/>
          <p:cNvSpPr>
            <a:spLocks noGrp="1"/>
          </p:cNvSpPr>
          <p:nvPr>
            <p:ph sz="half" idx="2"/>
          </p:nvPr>
        </p:nvSpPr>
        <p:spPr>
          <a:xfrm>
            <a:off x="7462773" y="1825625"/>
            <a:ext cx="3907422" cy="4351338"/>
          </a:xfrm>
        </p:spPr>
        <p:txBody>
          <a:bodyPr/>
          <a:lstStyle/>
          <a:p>
            <a:endParaRPr lang="en-US" dirty="0"/>
          </a:p>
        </p:txBody>
      </p:sp>
      <p:sp>
        <p:nvSpPr>
          <p:cNvPr id="17" name="Picture Placeholder 2"/>
          <p:cNvSpPr>
            <a:spLocks noGrp="1"/>
          </p:cNvSpPr>
          <p:nvPr>
            <p:ph type="pic" idx="15"/>
          </p:nvPr>
        </p:nvSpPr>
        <p:spPr>
          <a:xfrm>
            <a:off x="0"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109662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55016" cy="1325563"/>
          </a:xfrm>
        </p:spPr>
        <p:txBody>
          <a:bodyPr/>
          <a:lstStyle/>
          <a:p>
            <a:r>
              <a:rPr lang="en-US" dirty="0"/>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46250435-A37D-41C9-B26D-7A38A8AF6825}"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4" name="Content Placeholder 5"/>
          <p:cNvSpPr>
            <a:spLocks noGrp="1"/>
          </p:cNvSpPr>
          <p:nvPr>
            <p:ph sz="half" idx="1"/>
          </p:nvPr>
        </p:nvSpPr>
        <p:spPr>
          <a:xfrm>
            <a:off x="838200" y="1825625"/>
            <a:ext cx="3907422" cy="4351338"/>
          </a:xfrm>
        </p:spPr>
        <p:txBody>
          <a:bodyPr/>
          <a:lstStyle/>
          <a:p>
            <a:endParaRPr lang="en-US" dirty="0"/>
          </a:p>
        </p:txBody>
      </p:sp>
      <p:sp>
        <p:nvSpPr>
          <p:cNvPr id="15" name="Content Placeholder 6"/>
          <p:cNvSpPr>
            <a:spLocks noGrp="1"/>
          </p:cNvSpPr>
          <p:nvPr>
            <p:ph sz="half" idx="2"/>
          </p:nvPr>
        </p:nvSpPr>
        <p:spPr>
          <a:xfrm>
            <a:off x="5002189" y="1825625"/>
            <a:ext cx="3907422" cy="4351338"/>
          </a:xfrm>
        </p:spPr>
        <p:txBody>
          <a:bodyPr/>
          <a:lstStyle/>
          <a:p>
            <a:endParaRPr lang="en-US" dirty="0"/>
          </a:p>
        </p:txBody>
      </p:sp>
      <p:sp>
        <p:nvSpPr>
          <p:cNvPr id="9" name="Picture Placeholder 2"/>
          <p:cNvSpPr>
            <a:spLocks noGrp="1"/>
          </p:cNvSpPr>
          <p:nvPr>
            <p:ph type="pic" idx="15"/>
          </p:nvPr>
        </p:nvSpPr>
        <p:spPr>
          <a:xfrm>
            <a:off x="9101559"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428656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ntent image left">
    <p:spTree>
      <p:nvGrpSpPr>
        <p:cNvPr id="1" name=""/>
        <p:cNvGrpSpPr/>
        <p:nvPr/>
      </p:nvGrpSpPr>
      <p:grpSpPr>
        <a:xfrm>
          <a:off x="0" y="0"/>
          <a:ext cx="0" cy="0"/>
          <a:chOff x="0" y="0"/>
          <a:chExt cx="0" cy="0"/>
        </a:xfrm>
      </p:grpSpPr>
      <p:sp>
        <p:nvSpPr>
          <p:cNvPr id="2" name="Title 1"/>
          <p:cNvSpPr>
            <a:spLocks noGrp="1"/>
          </p:cNvSpPr>
          <p:nvPr>
            <p:ph type="title"/>
          </p:nvPr>
        </p:nvSpPr>
        <p:spPr>
          <a:xfrm>
            <a:off x="3298784" y="365125"/>
            <a:ext cx="8055016" cy="1325563"/>
          </a:xfrm>
        </p:spPr>
        <p:txBody>
          <a:bodyPr/>
          <a:lstStyle/>
          <a:p>
            <a:r>
              <a:rPr lang="en-US" dirty="0"/>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F94A46B5-92E2-4414-A140-E7EAC0A643D7}"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4" name="Content Placeholder 5"/>
          <p:cNvSpPr>
            <a:spLocks noGrp="1"/>
          </p:cNvSpPr>
          <p:nvPr>
            <p:ph sz="half" idx="1"/>
          </p:nvPr>
        </p:nvSpPr>
        <p:spPr>
          <a:xfrm>
            <a:off x="3298784" y="1825625"/>
            <a:ext cx="8055016" cy="4351338"/>
          </a:xfrm>
        </p:spPr>
        <p:txBody>
          <a:bodyPr/>
          <a:lstStyle/>
          <a:p>
            <a:endParaRPr lang="en-US" dirty="0"/>
          </a:p>
        </p:txBody>
      </p:sp>
      <p:sp>
        <p:nvSpPr>
          <p:cNvPr id="10" name="Picture Placeholder 2"/>
          <p:cNvSpPr>
            <a:spLocks noGrp="1"/>
          </p:cNvSpPr>
          <p:nvPr>
            <p:ph type="pic" idx="15"/>
          </p:nvPr>
        </p:nvSpPr>
        <p:spPr>
          <a:xfrm>
            <a:off x="0"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64627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nten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055016" cy="1325563"/>
          </a:xfrm>
        </p:spPr>
        <p:txBody>
          <a:bodyPr/>
          <a:lstStyle/>
          <a:p>
            <a:r>
              <a:rPr lang="en-US" dirty="0"/>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D797047E-640B-481E-B8F1-E4DF31D1F5E6}"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4" name="Content Placeholder 5"/>
          <p:cNvSpPr>
            <a:spLocks noGrp="1"/>
          </p:cNvSpPr>
          <p:nvPr>
            <p:ph sz="half" idx="1"/>
          </p:nvPr>
        </p:nvSpPr>
        <p:spPr>
          <a:xfrm>
            <a:off x="838200" y="1825625"/>
            <a:ext cx="8055016" cy="4351338"/>
          </a:xfrm>
        </p:spPr>
        <p:txBody>
          <a:bodyPr/>
          <a:lstStyle/>
          <a:p>
            <a:endParaRPr lang="en-US" dirty="0"/>
          </a:p>
        </p:txBody>
      </p:sp>
      <p:sp>
        <p:nvSpPr>
          <p:cNvPr id="8" name="Picture Placeholder 2"/>
          <p:cNvSpPr>
            <a:spLocks noGrp="1"/>
          </p:cNvSpPr>
          <p:nvPr>
            <p:ph type="pic" idx="15"/>
          </p:nvPr>
        </p:nvSpPr>
        <p:spPr>
          <a:xfrm>
            <a:off x="9101559" y="0"/>
            <a:ext cx="3090441" cy="6858000"/>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963458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image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Click to edit Master title style</a:t>
            </a:r>
          </a:p>
        </p:txBody>
      </p:sp>
      <p:sp>
        <p:nvSpPr>
          <p:cNvPr id="5" name="Date Placeholder 4"/>
          <p:cNvSpPr>
            <a:spLocks noGrp="1"/>
          </p:cNvSpPr>
          <p:nvPr>
            <p:ph type="dt" sz="half" idx="10"/>
          </p:nvPr>
        </p:nvSpPr>
        <p:spPr>
          <a:xfrm>
            <a:off x="838200" y="6356350"/>
            <a:ext cx="2743200" cy="365125"/>
          </a:xfrm>
          <a:prstGeom prst="rect">
            <a:avLst/>
          </a:prstGeom>
        </p:spPr>
        <p:txBody>
          <a:bodyPr anchor="ctr"/>
          <a:lstStyle>
            <a:lvl1pPr>
              <a:defRPr sz="1200"/>
            </a:lvl1pPr>
          </a:lstStyle>
          <a:p>
            <a:fld id="{EC2C4B75-541F-4408-B12F-F4CC87CDB46C}" type="datetime1">
              <a:rPr lang="el-GR" smtClean="0"/>
              <a:t>17/6/2018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sp>
        <p:nvSpPr>
          <p:cNvPr id="14" name="Content Placeholder 5"/>
          <p:cNvSpPr>
            <a:spLocks noGrp="1"/>
          </p:cNvSpPr>
          <p:nvPr>
            <p:ph sz="half" idx="1"/>
          </p:nvPr>
        </p:nvSpPr>
        <p:spPr>
          <a:xfrm>
            <a:off x="838200" y="1825625"/>
            <a:ext cx="10515600" cy="3510304"/>
          </a:xfrm>
        </p:spPr>
        <p:txBody>
          <a:bodyPr/>
          <a:lstStyle/>
          <a:p>
            <a:endParaRPr lang="en-US" dirty="0"/>
          </a:p>
        </p:txBody>
      </p:sp>
      <p:sp>
        <p:nvSpPr>
          <p:cNvPr id="9" name="Picture Placeholder 2"/>
          <p:cNvSpPr>
            <a:spLocks noGrp="1"/>
          </p:cNvSpPr>
          <p:nvPr>
            <p:ph type="pic" idx="15"/>
          </p:nvPr>
        </p:nvSpPr>
        <p:spPr>
          <a:xfrm>
            <a:off x="0" y="5567422"/>
            <a:ext cx="12192000" cy="1290578"/>
          </a:xfrm>
          <a:prstGeom prst="rect">
            <a:avLst/>
          </a:prstGeom>
          <a:solidFill>
            <a:schemeClr val="accent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029644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4"/>
          <p:cNvSpPr>
            <a:spLocks noGrp="1"/>
          </p:cNvSpPr>
          <p:nvPr>
            <p:ph type="dt" sz="half" idx="2"/>
          </p:nvPr>
        </p:nvSpPr>
        <p:spPr>
          <a:xfrm>
            <a:off x="838200" y="6356350"/>
            <a:ext cx="2743200" cy="365125"/>
          </a:xfrm>
          <a:prstGeom prst="rect">
            <a:avLst/>
          </a:prstGeom>
        </p:spPr>
        <p:txBody>
          <a:bodyPr anchor="ctr"/>
          <a:lstStyle>
            <a:lvl1pPr>
              <a:defRPr sz="1200"/>
            </a:lvl1pPr>
          </a:lstStyle>
          <a:p>
            <a:fld id="{6B87199C-2C9F-4DB5-B2AA-BA2F0E0AC2DA}" type="datetime1">
              <a:rPr lang="el-GR" smtClean="0"/>
              <a:t>17/6/2018</a:t>
            </a:fld>
            <a:endParaRPr lang="en-US"/>
          </a:p>
        </p:txBody>
      </p:sp>
      <p:sp>
        <p:nvSpPr>
          <p:cNvPr id="8" name="Footer Placeholder 5"/>
          <p:cNvSpPr>
            <a:spLocks noGrp="1"/>
          </p:cNvSpPr>
          <p:nvPr>
            <p:ph type="ftr" sz="quarter" idx="3"/>
          </p:nvPr>
        </p:nvSpPr>
        <p:spPr>
          <a:xfrm>
            <a:off x="4038600" y="6356350"/>
            <a:ext cx="4114800" cy="365125"/>
          </a:xfrm>
          <a:prstGeom prst="rect">
            <a:avLst/>
          </a:prstGeom>
        </p:spPr>
        <p:txBody>
          <a:bodyPr anchor="ctr"/>
          <a:lstStyle>
            <a:lvl1pPr>
              <a:defRPr sz="1200"/>
            </a:lvl1pPr>
          </a:lstStyle>
          <a:p>
            <a:pPr algn="ctr"/>
            <a:r>
              <a:rPr lang="en-US"/>
              <a:t>Span</a:t>
            </a:r>
            <a:endParaRPr lang="en-US" dirty="0"/>
          </a:p>
        </p:txBody>
      </p:sp>
      <p:sp>
        <p:nvSpPr>
          <p:cNvPr id="9" name="Slide Number Placeholder 6"/>
          <p:cNvSpPr>
            <a:spLocks noGrp="1"/>
          </p:cNvSpPr>
          <p:nvPr>
            <p:ph type="sldNum" sz="quarter" idx="4"/>
          </p:nvPr>
        </p:nvSpPr>
        <p:spPr>
          <a:xfrm>
            <a:off x="8610600" y="6356350"/>
            <a:ext cx="2743200" cy="365125"/>
          </a:xfrm>
          <a:prstGeom prst="rect">
            <a:avLst/>
          </a:prstGeom>
        </p:spPr>
        <p:txBody>
          <a:bodyPr anchor="ctr"/>
          <a:lstStyle>
            <a:lvl1pPr>
              <a:defRPr sz="1200"/>
            </a:lvl1pPr>
          </a:lstStyle>
          <a:p>
            <a:pPr algn="r"/>
            <a:fld id="{B3BC988E-5DB3-46DC-A6DA-BE0D18EF3CF8}" type="slidenum">
              <a:rPr lang="en-US" smtClean="0"/>
              <a:pPr algn="r"/>
              <a:t>‹#›</a:t>
            </a:fld>
            <a:endParaRPr lang="en-US" dirty="0"/>
          </a:p>
        </p:txBody>
      </p:sp>
      <p:pic>
        <p:nvPicPr>
          <p:cNvPr id="10" name="Picture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535493" y="6331352"/>
            <a:ext cx="1474568" cy="340580"/>
          </a:xfrm>
          <a:prstGeom prst="rect">
            <a:avLst/>
          </a:prstGeom>
        </p:spPr>
      </p:pic>
    </p:spTree>
    <p:extLst>
      <p:ext uri="{BB962C8B-B14F-4D97-AF65-F5344CB8AC3E}">
        <p14:creationId xmlns:p14="http://schemas.microsoft.com/office/powerpoint/2010/main" val="1130128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6" r:id="rId4"/>
    <p:sldLayoutId id="2147483652" r:id="rId5"/>
    <p:sldLayoutId id="2147483660" r:id="rId6"/>
    <p:sldLayoutId id="2147483661" r:id="rId7"/>
    <p:sldLayoutId id="2147483662" r:id="rId8"/>
    <p:sldLayoutId id="2147483663" r:id="rId9"/>
    <p:sldLayoutId id="2147483664" r:id="rId10"/>
    <p:sldLayoutId id="2147483665" r:id="rId11"/>
    <p:sldLayoutId id="2147483655" r:id="rId12"/>
    <p:sldLayoutId id="214748366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idx="13"/>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6817" r="6817"/>
          <a:stretch>
            <a:fillRect/>
          </a:stretch>
        </p:blipFill>
        <p:spPr/>
      </p:pic>
      <p:sp>
        <p:nvSpPr>
          <p:cNvPr id="11" name="Subtitle 10"/>
          <p:cNvSpPr>
            <a:spLocks noGrp="1"/>
          </p:cNvSpPr>
          <p:nvPr>
            <p:ph type="subTitle" idx="1"/>
          </p:nvPr>
        </p:nvSpPr>
        <p:spPr/>
        <p:txBody>
          <a:bodyPr/>
          <a:lstStyle/>
          <a:p>
            <a:r>
              <a:rPr lang="en-US" dirty="0">
                <a:solidFill>
                  <a:schemeClr val="bg1"/>
                </a:solidFill>
              </a:rPr>
              <a:t>The first Hub for Developers</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4183" y="2334538"/>
            <a:ext cx="5923634" cy="1368178"/>
          </a:xfrm>
          <a:prstGeom prst="rect">
            <a:avLst/>
          </a:prstGeom>
        </p:spPr>
      </p:pic>
      <p:sp>
        <p:nvSpPr>
          <p:cNvPr id="5" name="Subtitle 10"/>
          <p:cNvSpPr txBox="1">
            <a:spLocks/>
          </p:cNvSpPr>
          <p:nvPr/>
        </p:nvSpPr>
        <p:spPr>
          <a:xfrm>
            <a:off x="909679" y="5401639"/>
            <a:ext cx="10515600" cy="6278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Lucida Sans"/>
                <a:cs typeface="Lucida Sans"/>
              </a:rPr>
              <a:t>Dimitris Deligiorgis</a:t>
            </a:r>
            <a:endParaRPr lang="en-US" dirty="0">
              <a:latin typeface="Lucida Sans"/>
              <a:cs typeface="Lucida Sans"/>
            </a:endParaRPr>
          </a:p>
        </p:txBody>
      </p:sp>
      <p:sp>
        <p:nvSpPr>
          <p:cNvPr id="6" name="Subtitle 10"/>
          <p:cNvSpPr txBox="1">
            <a:spLocks/>
          </p:cNvSpPr>
          <p:nvPr/>
        </p:nvSpPr>
        <p:spPr>
          <a:xfrm>
            <a:off x="909679" y="4392525"/>
            <a:ext cx="10515600" cy="9974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dirty="0">
                <a:latin typeface="Lucida Sans"/>
                <a:cs typeface="Lucida Sans"/>
              </a:rPr>
              <a:t>Testing</a:t>
            </a:r>
          </a:p>
        </p:txBody>
      </p:sp>
    </p:spTree>
    <p:extLst>
      <p:ext uri="{BB962C8B-B14F-4D97-AF65-F5344CB8AC3E}">
        <p14:creationId xmlns:p14="http://schemas.microsoft.com/office/powerpoint/2010/main" val="327014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The 3A Pattern</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825626"/>
            <a:ext cx="10515600" cy="3768350"/>
          </a:xfrm>
        </p:spPr>
        <p:txBody>
          <a:bodyPr>
            <a:normAutofit/>
          </a:bodyPr>
          <a:lstStyle/>
          <a:p>
            <a:r>
              <a:rPr lang="en-US" sz="2800" dirty="0">
                <a:latin typeface="+mn-lt"/>
              </a:rPr>
              <a:t>Arrange</a:t>
            </a:r>
            <a:r>
              <a:rPr lang="en-US" sz="2800" dirty="0">
                <a:solidFill>
                  <a:schemeClr val="bg1">
                    <a:lumMod val="50000"/>
                  </a:schemeClr>
                </a:solidFill>
                <a:latin typeface="+mn-lt"/>
              </a:rPr>
              <a:t> all necessary preconditions and inputs</a:t>
            </a:r>
          </a:p>
          <a:p>
            <a:r>
              <a:rPr lang="en-US" sz="2800" dirty="0">
                <a:latin typeface="+mn-lt"/>
              </a:rPr>
              <a:t>Act</a:t>
            </a:r>
            <a:r>
              <a:rPr lang="en-US" sz="2800" dirty="0">
                <a:solidFill>
                  <a:schemeClr val="bg1">
                    <a:lumMod val="50000"/>
                  </a:schemeClr>
                </a:solidFill>
                <a:latin typeface="+mn-lt"/>
              </a:rPr>
              <a:t> on the object or method under test</a:t>
            </a:r>
          </a:p>
          <a:p>
            <a:r>
              <a:rPr lang="en-US" sz="2800" dirty="0">
                <a:latin typeface="+mn-lt"/>
              </a:rPr>
              <a:t>Assert</a:t>
            </a:r>
            <a:r>
              <a:rPr lang="en-US" sz="2800" dirty="0">
                <a:solidFill>
                  <a:schemeClr val="bg1">
                    <a:lumMod val="50000"/>
                  </a:schemeClr>
                </a:solidFill>
                <a:latin typeface="+mn-lt"/>
              </a:rPr>
              <a:t> that the expected results have occurred </a:t>
            </a:r>
          </a:p>
        </p:txBody>
      </p:sp>
    </p:spTree>
    <p:extLst>
      <p:ext uri="{BB962C8B-B14F-4D97-AF65-F5344CB8AC3E}">
        <p14:creationId xmlns:p14="http://schemas.microsoft.com/office/powerpoint/2010/main" val="3721409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Best practices</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825626"/>
            <a:ext cx="10515600" cy="3768350"/>
          </a:xfrm>
        </p:spPr>
        <p:txBody>
          <a:bodyPr>
            <a:normAutofit/>
          </a:bodyPr>
          <a:lstStyle/>
          <a:p>
            <a:r>
              <a:rPr lang="en-US" sz="2800" dirty="0">
                <a:solidFill>
                  <a:schemeClr val="bg1">
                    <a:lumMod val="50000"/>
                  </a:schemeClr>
                </a:solidFill>
                <a:latin typeface="+mn-lt"/>
              </a:rPr>
              <a:t>The test name should </a:t>
            </a:r>
            <a:r>
              <a:rPr lang="en-US" sz="2800" dirty="0">
                <a:latin typeface="+mn-lt"/>
              </a:rPr>
              <a:t>express a specific requirement that is tested</a:t>
            </a:r>
          </a:p>
          <a:p>
            <a:pPr lvl="1"/>
            <a:r>
              <a:rPr lang="en-US" sz="2800" dirty="0">
                <a:solidFill>
                  <a:schemeClr val="bg1">
                    <a:lumMod val="50000"/>
                  </a:schemeClr>
                </a:solidFill>
                <a:latin typeface="+mn-lt"/>
              </a:rPr>
              <a:t>Expected </a:t>
            </a:r>
            <a:r>
              <a:rPr lang="en-US" sz="2800" dirty="0">
                <a:latin typeface="+mn-lt"/>
              </a:rPr>
              <a:t>input or state</a:t>
            </a:r>
          </a:p>
          <a:p>
            <a:pPr lvl="1"/>
            <a:r>
              <a:rPr lang="en-US" sz="2800" dirty="0">
                <a:solidFill>
                  <a:schemeClr val="bg1">
                    <a:lumMod val="50000"/>
                  </a:schemeClr>
                </a:solidFill>
                <a:latin typeface="+mn-lt"/>
              </a:rPr>
              <a:t>Expected </a:t>
            </a:r>
            <a:r>
              <a:rPr lang="en-US" sz="2800" dirty="0">
                <a:latin typeface="+mn-lt"/>
              </a:rPr>
              <a:t>result output or state</a:t>
            </a:r>
          </a:p>
          <a:p>
            <a:pPr lvl="1"/>
            <a:r>
              <a:rPr lang="en-US" sz="2800" dirty="0">
                <a:latin typeface="+mn-lt"/>
              </a:rPr>
              <a:t>Name of the tested method</a:t>
            </a:r>
          </a:p>
          <a:p>
            <a:pPr lvl="1"/>
            <a:endParaRPr lang="en-US" sz="2800" dirty="0"/>
          </a:p>
          <a:p>
            <a:r>
              <a:rPr lang="en-US" sz="2800" dirty="0"/>
              <a:t>ex. [</a:t>
            </a:r>
            <a:r>
              <a:rPr lang="en-US" sz="2800" dirty="0" err="1">
                <a:latin typeface="+mn-lt"/>
              </a:rPr>
              <a:t>TestMethod_StateUnderTest_ExpectedBehavior</a:t>
            </a:r>
            <a:r>
              <a:rPr lang="en-US" sz="2800" dirty="0"/>
              <a:t>]</a:t>
            </a:r>
          </a:p>
        </p:txBody>
      </p:sp>
    </p:spTree>
    <p:extLst>
      <p:ext uri="{BB962C8B-B14F-4D97-AF65-F5344CB8AC3E}">
        <p14:creationId xmlns:p14="http://schemas.microsoft.com/office/powerpoint/2010/main" val="395008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When Should a Test be Changed or Removed?</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825626"/>
            <a:ext cx="10515600" cy="3768350"/>
          </a:xfrm>
        </p:spPr>
        <p:txBody>
          <a:bodyPr>
            <a:normAutofit/>
          </a:bodyPr>
          <a:lstStyle/>
          <a:p>
            <a:r>
              <a:rPr lang="en-US" sz="2800" dirty="0">
                <a:solidFill>
                  <a:schemeClr val="bg1">
                    <a:lumMod val="50000"/>
                  </a:schemeClr>
                </a:solidFill>
                <a:latin typeface="+mn-lt"/>
              </a:rPr>
              <a:t>A passing test </a:t>
            </a:r>
            <a:r>
              <a:rPr lang="en-US" sz="2800" dirty="0">
                <a:latin typeface="+mn-lt"/>
              </a:rPr>
              <a:t>should never be removed</a:t>
            </a:r>
          </a:p>
          <a:p>
            <a:r>
              <a:rPr lang="en-US" sz="2800" dirty="0">
                <a:solidFill>
                  <a:schemeClr val="bg1">
                    <a:lumMod val="50000"/>
                  </a:schemeClr>
                </a:solidFill>
                <a:latin typeface="+mn-lt"/>
              </a:rPr>
              <a:t>A </a:t>
            </a:r>
            <a:r>
              <a:rPr lang="en-US" sz="2800" dirty="0">
                <a:latin typeface="+mn-lt"/>
              </a:rPr>
              <a:t>passing test </a:t>
            </a:r>
            <a:r>
              <a:rPr lang="en-US" sz="2800" dirty="0">
                <a:solidFill>
                  <a:schemeClr val="bg1">
                    <a:lumMod val="50000"/>
                  </a:schemeClr>
                </a:solidFill>
                <a:latin typeface="+mn-lt"/>
              </a:rPr>
              <a:t>should only be changed to make it </a:t>
            </a:r>
            <a:r>
              <a:rPr lang="en-US" sz="2800" dirty="0">
                <a:latin typeface="+mn-lt"/>
              </a:rPr>
              <a:t>more readable</a:t>
            </a:r>
          </a:p>
          <a:p>
            <a:r>
              <a:rPr lang="en-US" sz="2800" dirty="0">
                <a:solidFill>
                  <a:schemeClr val="bg1">
                    <a:lumMod val="50000"/>
                  </a:schemeClr>
                </a:solidFill>
                <a:latin typeface="+mn-lt"/>
              </a:rPr>
              <a:t>When </a:t>
            </a:r>
            <a:r>
              <a:rPr lang="en-US" sz="2800" dirty="0">
                <a:latin typeface="+mn-lt"/>
              </a:rPr>
              <a:t>tests don't pass</a:t>
            </a:r>
            <a:r>
              <a:rPr lang="en-US" sz="2800" dirty="0">
                <a:solidFill>
                  <a:schemeClr val="bg1">
                    <a:lumMod val="50000"/>
                  </a:schemeClr>
                </a:solidFill>
                <a:latin typeface="+mn-lt"/>
              </a:rPr>
              <a:t>, it usually means there are </a:t>
            </a:r>
            <a:r>
              <a:rPr lang="en-US" sz="2800" dirty="0">
                <a:latin typeface="+mn-lt"/>
              </a:rPr>
              <a:t>conflicting requirements</a:t>
            </a:r>
          </a:p>
        </p:txBody>
      </p:sp>
    </p:spTree>
    <p:extLst>
      <p:ext uri="{BB962C8B-B14F-4D97-AF65-F5344CB8AC3E}">
        <p14:creationId xmlns:p14="http://schemas.microsoft.com/office/powerpoint/2010/main" val="398058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subTitle" idx="1"/>
          </p:nvPr>
        </p:nvSpPr>
        <p:spPr>
          <a:xfrm>
            <a:off x="838200" y="3702729"/>
            <a:ext cx="10515600" cy="2316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00"/>
              <a:buFont typeface="Arial"/>
              <a:buNone/>
            </a:pPr>
            <a:endParaRPr dirty="0">
              <a:solidFill>
                <a:schemeClr val="bg2"/>
              </a:solidFill>
              <a:latin typeface="Lucida Sans"/>
              <a:cs typeface="Lucida Sans"/>
            </a:endParaRPr>
          </a:p>
        </p:txBody>
      </p:sp>
      <p:sp>
        <p:nvSpPr>
          <p:cNvPr id="209" name="Shape 209"/>
          <p:cNvSpPr txBox="1">
            <a:spLocks noGrp="1"/>
          </p:cNvSpPr>
          <p:nvPr>
            <p:ph type="title"/>
          </p:nvPr>
        </p:nvSpPr>
        <p:spPr>
          <a:xfrm>
            <a:off x="838200" y="2205499"/>
            <a:ext cx="8055016"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ucida Sans"/>
              <a:buNone/>
            </a:pPr>
            <a:r>
              <a:rPr lang="en-US" sz="4400" u="none" strike="noStrike" cap="none" dirty="0">
                <a:solidFill>
                  <a:schemeClr val="lt1"/>
                </a:solidFill>
                <a:latin typeface="Lucida Sans"/>
                <a:ea typeface="Lucida Sans"/>
                <a:cs typeface="Lucida Sans"/>
                <a:sym typeface="Lucida Sans"/>
              </a:rPr>
              <a:t>Thank you</a:t>
            </a:r>
            <a:endParaRPr sz="4400" u="none" strike="noStrike" cap="none" dirty="0">
              <a:solidFill>
                <a:schemeClr val="lt1"/>
              </a:solidFill>
              <a:latin typeface="Lucida Sans"/>
              <a:ea typeface="Lucida Sans"/>
              <a:cs typeface="Lucida Sans"/>
              <a:sym typeface="Lucida Sans"/>
            </a:endParaRPr>
          </a:p>
        </p:txBody>
      </p:sp>
    </p:spTree>
    <p:extLst>
      <p:ext uri="{BB962C8B-B14F-4D97-AF65-F5344CB8AC3E}">
        <p14:creationId xmlns:p14="http://schemas.microsoft.com/office/powerpoint/2010/main" val="239639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What?</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825626"/>
            <a:ext cx="10515600" cy="3768350"/>
          </a:xfrm>
        </p:spPr>
        <p:txBody>
          <a:bodyPr>
            <a:normAutofit/>
          </a:bodyPr>
          <a:lstStyle/>
          <a:p>
            <a:r>
              <a:rPr lang="en-US" sz="2800" dirty="0">
                <a:solidFill>
                  <a:schemeClr val="bg1">
                    <a:lumMod val="50000"/>
                  </a:schemeClr>
                </a:solidFill>
                <a:latin typeface="+mn-lt"/>
              </a:rPr>
              <a:t>A </a:t>
            </a:r>
            <a:r>
              <a:rPr lang="en-US" dirty="0"/>
              <a:t>unit test is </a:t>
            </a:r>
            <a:r>
              <a:rPr lang="en-US" sz="2800" dirty="0">
                <a:latin typeface="+mn-lt"/>
              </a:rPr>
              <a:t>code </a:t>
            </a:r>
            <a:r>
              <a:rPr lang="en-US" sz="2800" dirty="0">
                <a:solidFill>
                  <a:schemeClr val="bg1">
                    <a:lumMod val="50000"/>
                  </a:schemeClr>
                </a:solidFill>
                <a:latin typeface="+mn-lt"/>
              </a:rPr>
              <a:t>written by a developer that test</a:t>
            </a:r>
            <a:r>
              <a:rPr lang="en-US" sz="2800" dirty="0">
                <a:latin typeface="+mn-lt"/>
              </a:rPr>
              <a:t> a small piece of functionality </a:t>
            </a:r>
            <a:r>
              <a:rPr lang="en-US" dirty="0">
                <a:solidFill>
                  <a:schemeClr val="bg1">
                    <a:lumMod val="50000"/>
                  </a:schemeClr>
                </a:solidFill>
              </a:rPr>
              <a:t>(unit).</a:t>
            </a:r>
          </a:p>
          <a:p>
            <a:endParaRPr lang="en-US" sz="2800" dirty="0">
              <a:latin typeface="+mn-lt"/>
            </a:endParaRPr>
          </a:p>
          <a:p>
            <a:r>
              <a:rPr lang="en-US" sz="2800" dirty="0">
                <a:latin typeface="+mn-lt"/>
              </a:rPr>
              <a:t>“Program testing can be used to show the presence of bugs but never to show </a:t>
            </a:r>
            <a:r>
              <a:rPr lang="en-US" sz="2800" dirty="0">
                <a:highlight>
                  <a:srgbClr val="FFFFFF"/>
                </a:highlight>
                <a:latin typeface="+mn-lt"/>
              </a:rPr>
              <a:t>their absence!” </a:t>
            </a:r>
            <a:r>
              <a:rPr lang="en-US" sz="2800" dirty="0">
                <a:solidFill>
                  <a:schemeClr val="bg1">
                    <a:lumMod val="50000"/>
                  </a:schemeClr>
                </a:solidFill>
                <a:latin typeface="+mn-lt"/>
              </a:rPr>
              <a:t>- </a:t>
            </a:r>
            <a:r>
              <a:rPr lang="en-US" sz="2800" dirty="0" err="1">
                <a:solidFill>
                  <a:schemeClr val="bg1">
                    <a:lumMod val="50000"/>
                  </a:schemeClr>
                </a:solidFill>
                <a:latin typeface="+mn-lt"/>
              </a:rPr>
              <a:t>Edsger</a:t>
            </a:r>
            <a:r>
              <a:rPr lang="en-US" sz="2800" dirty="0">
                <a:solidFill>
                  <a:schemeClr val="bg1">
                    <a:lumMod val="50000"/>
                  </a:schemeClr>
                </a:solidFill>
                <a:latin typeface="+mn-lt"/>
              </a:rPr>
              <a:t> Dijkstra, [1972]</a:t>
            </a:r>
          </a:p>
          <a:p>
            <a:endParaRPr lang="en-US" dirty="0"/>
          </a:p>
        </p:txBody>
      </p:sp>
    </p:spTree>
    <p:extLst>
      <p:ext uri="{BB962C8B-B14F-4D97-AF65-F5344CB8AC3E}">
        <p14:creationId xmlns:p14="http://schemas.microsoft.com/office/powerpoint/2010/main" val="2642684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Who &amp; how?</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690688"/>
            <a:ext cx="10515600" cy="4047960"/>
          </a:xfrm>
        </p:spPr>
        <p:txBody>
          <a:bodyPr>
            <a:normAutofit/>
          </a:bodyPr>
          <a:lstStyle/>
          <a:p>
            <a:r>
              <a:rPr lang="en-US" dirty="0">
                <a:solidFill>
                  <a:schemeClr val="bg1">
                    <a:lumMod val="50000"/>
                  </a:schemeClr>
                </a:solidFill>
              </a:rPr>
              <a:t>Are </a:t>
            </a:r>
            <a:r>
              <a:rPr lang="en-US" dirty="0"/>
              <a:t>written by developers, </a:t>
            </a:r>
            <a:r>
              <a:rPr lang="en-US" dirty="0">
                <a:solidFill>
                  <a:schemeClr val="bg1">
                    <a:lumMod val="50000"/>
                  </a:schemeClr>
                </a:solidFill>
              </a:rPr>
              <a:t>not by QA engineers</a:t>
            </a:r>
          </a:p>
          <a:p>
            <a:r>
              <a:rPr lang="en-US" dirty="0">
                <a:solidFill>
                  <a:schemeClr val="bg1">
                    <a:lumMod val="50000"/>
                  </a:schemeClr>
                </a:solidFill>
              </a:rPr>
              <a:t>Are </a:t>
            </a:r>
            <a:r>
              <a:rPr lang="en-US" dirty="0"/>
              <a:t>released into the code repository, </a:t>
            </a:r>
            <a:r>
              <a:rPr lang="en-US" dirty="0">
                <a:solidFill>
                  <a:schemeClr val="bg1">
                    <a:lumMod val="50000"/>
                  </a:schemeClr>
                </a:solidFill>
              </a:rPr>
              <a:t>along with the code they test</a:t>
            </a:r>
          </a:p>
          <a:p>
            <a:r>
              <a:rPr lang="en-US" dirty="0">
                <a:solidFill>
                  <a:schemeClr val="bg1">
                    <a:lumMod val="50000"/>
                  </a:schemeClr>
                </a:solidFill>
              </a:rPr>
              <a:t>Unit testing </a:t>
            </a:r>
            <a:r>
              <a:rPr lang="en-US" dirty="0"/>
              <a:t>framework is needed</a:t>
            </a:r>
          </a:p>
          <a:p>
            <a:r>
              <a:rPr lang="en-US" dirty="0">
                <a:solidFill>
                  <a:schemeClr val="bg1">
                    <a:lumMod val="50000"/>
                  </a:schemeClr>
                </a:solidFill>
              </a:rPr>
              <a:t>All </a:t>
            </a:r>
            <a:r>
              <a:rPr lang="en-US" dirty="0"/>
              <a:t>classes &amp; methods</a:t>
            </a:r>
            <a:r>
              <a:rPr lang="en-US" dirty="0">
                <a:solidFill>
                  <a:schemeClr val="bg1">
                    <a:lumMod val="50000"/>
                  </a:schemeClr>
                </a:solidFill>
              </a:rPr>
              <a:t> should be tested</a:t>
            </a:r>
          </a:p>
          <a:p>
            <a:pPr>
              <a:lnSpc>
                <a:spcPct val="110000"/>
              </a:lnSpc>
            </a:pPr>
            <a:r>
              <a:rPr lang="en-US" dirty="0"/>
              <a:t>All unit tests should pass</a:t>
            </a:r>
            <a:r>
              <a:rPr lang="en-US" dirty="0">
                <a:solidFill>
                  <a:schemeClr val="bg1">
                    <a:lumMod val="50000"/>
                  </a:schemeClr>
                </a:solidFill>
              </a:rPr>
              <a:t> before committing in the source control repository</a:t>
            </a:r>
          </a:p>
          <a:p>
            <a:endParaRPr lang="en-US" dirty="0"/>
          </a:p>
        </p:txBody>
      </p:sp>
    </p:spTree>
    <p:extLst>
      <p:ext uri="{BB962C8B-B14F-4D97-AF65-F5344CB8AC3E}">
        <p14:creationId xmlns:p14="http://schemas.microsoft.com/office/powerpoint/2010/main" val="4382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Why?</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690688"/>
            <a:ext cx="10515600" cy="4047960"/>
          </a:xfrm>
        </p:spPr>
        <p:txBody>
          <a:bodyPr>
            <a:normAutofit/>
          </a:bodyPr>
          <a:lstStyle/>
          <a:p>
            <a:r>
              <a:rPr lang="en-US" dirty="0">
                <a:solidFill>
                  <a:schemeClr val="bg1">
                    <a:lumMod val="50000"/>
                  </a:schemeClr>
                </a:solidFill>
              </a:rPr>
              <a:t>Dramatically </a:t>
            </a:r>
            <a:r>
              <a:rPr lang="en-US" dirty="0"/>
              <a:t>decrease the number of defects </a:t>
            </a:r>
            <a:r>
              <a:rPr lang="en-US" dirty="0">
                <a:solidFill>
                  <a:schemeClr val="bg1">
                    <a:lumMod val="50000"/>
                  </a:schemeClr>
                </a:solidFill>
              </a:rPr>
              <a:t>in the code</a:t>
            </a:r>
          </a:p>
          <a:p>
            <a:r>
              <a:rPr lang="en-US" dirty="0"/>
              <a:t>Improve design</a:t>
            </a:r>
          </a:p>
          <a:p>
            <a:r>
              <a:rPr lang="en-US" dirty="0">
                <a:solidFill>
                  <a:schemeClr val="bg1">
                    <a:lumMod val="50000"/>
                  </a:schemeClr>
                </a:solidFill>
              </a:rPr>
              <a:t>Are </a:t>
            </a:r>
            <a:r>
              <a:rPr lang="en-US" dirty="0"/>
              <a:t>good documentation</a:t>
            </a:r>
          </a:p>
          <a:p>
            <a:r>
              <a:rPr lang="en-US" dirty="0"/>
              <a:t>Reduce the cost</a:t>
            </a:r>
            <a:r>
              <a:rPr lang="en-US" dirty="0">
                <a:solidFill>
                  <a:schemeClr val="bg1">
                    <a:lumMod val="50000"/>
                  </a:schemeClr>
                </a:solidFill>
              </a:rPr>
              <a:t> of change</a:t>
            </a:r>
          </a:p>
          <a:p>
            <a:r>
              <a:rPr lang="en-US" dirty="0">
                <a:solidFill>
                  <a:schemeClr val="bg1">
                    <a:lumMod val="50000"/>
                  </a:schemeClr>
                </a:solidFill>
              </a:rPr>
              <a:t>Allow </a:t>
            </a:r>
            <a:r>
              <a:rPr lang="en-US" dirty="0"/>
              <a:t>merciless refactoring </a:t>
            </a:r>
          </a:p>
          <a:p>
            <a:endParaRPr lang="en-US" dirty="0"/>
          </a:p>
        </p:txBody>
      </p:sp>
    </p:spTree>
    <p:extLst>
      <p:ext uri="{BB962C8B-B14F-4D97-AF65-F5344CB8AC3E}">
        <p14:creationId xmlns:p14="http://schemas.microsoft.com/office/powerpoint/2010/main" val="304194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Traditional vs Test Driven Development (TDD)</a:t>
            </a:r>
            <a:endParaRPr lang="el-GR" sz="3600" dirty="0"/>
          </a:p>
        </p:txBody>
      </p:sp>
      <p:sp>
        <p:nvSpPr>
          <p:cNvPr id="3" name="Content Placeholder 2">
            <a:extLst>
              <a:ext uri="{FF2B5EF4-FFF2-40B4-BE49-F238E27FC236}">
                <a16:creationId xmlns:a16="http://schemas.microsoft.com/office/drawing/2014/main" id="{54993B46-BEF5-4B6F-B66B-B948AACEAA86}"/>
              </a:ext>
            </a:extLst>
          </p:cNvPr>
          <p:cNvSpPr>
            <a:spLocks noGrp="1"/>
          </p:cNvSpPr>
          <p:nvPr>
            <p:ph idx="1"/>
          </p:nvPr>
        </p:nvSpPr>
        <p:spPr>
          <a:xfrm>
            <a:off x="838200" y="1825625"/>
            <a:ext cx="10515600" cy="4415687"/>
          </a:xfrm>
        </p:spPr>
        <p:txBody>
          <a:bodyPr>
            <a:normAutofit/>
          </a:bodyPr>
          <a:lstStyle/>
          <a:p>
            <a:pPr fontAlgn="base"/>
            <a:r>
              <a:rPr lang="en-US" sz="3000" dirty="0">
                <a:solidFill>
                  <a:schemeClr val="bg1">
                    <a:lumMod val="50000"/>
                  </a:schemeClr>
                </a:solidFill>
                <a:latin typeface="+mn-lt"/>
              </a:rPr>
              <a:t>When you do </a:t>
            </a:r>
            <a:r>
              <a:rPr lang="en-US" sz="3000" dirty="0">
                <a:latin typeface="+mn-lt"/>
              </a:rPr>
              <a:t>traditional unit testing</a:t>
            </a:r>
            <a:r>
              <a:rPr lang="en-US" sz="3000" dirty="0">
                <a:solidFill>
                  <a:schemeClr val="bg1">
                    <a:lumMod val="50000"/>
                  </a:schemeClr>
                </a:solidFill>
                <a:latin typeface="+mn-lt"/>
              </a:rPr>
              <a:t>, you </a:t>
            </a:r>
            <a:r>
              <a:rPr lang="en-US" sz="3000" dirty="0">
                <a:latin typeface="+mn-lt"/>
              </a:rPr>
              <a:t>write test after you wrote your code</a:t>
            </a:r>
            <a:endParaRPr lang="en-US" sz="3000" dirty="0">
              <a:solidFill>
                <a:schemeClr val="bg1">
                  <a:lumMod val="50000"/>
                </a:schemeClr>
              </a:solidFill>
              <a:latin typeface="+mn-lt"/>
            </a:endParaRPr>
          </a:p>
          <a:p>
            <a:pPr fontAlgn="base"/>
            <a:endParaRPr lang="en-US" sz="3000" dirty="0">
              <a:solidFill>
                <a:schemeClr val="bg1">
                  <a:lumMod val="50000"/>
                </a:schemeClr>
              </a:solidFill>
              <a:latin typeface="+mn-lt"/>
            </a:endParaRPr>
          </a:p>
          <a:p>
            <a:pPr fontAlgn="base"/>
            <a:r>
              <a:rPr lang="en-US" sz="3000" dirty="0">
                <a:solidFill>
                  <a:schemeClr val="bg1">
                    <a:lumMod val="50000"/>
                  </a:schemeClr>
                </a:solidFill>
                <a:latin typeface="+mn-lt"/>
              </a:rPr>
              <a:t>TDD is a </a:t>
            </a:r>
            <a:r>
              <a:rPr lang="en-US" sz="3000" dirty="0">
                <a:latin typeface="+mn-lt"/>
              </a:rPr>
              <a:t>design process</a:t>
            </a:r>
            <a:r>
              <a:rPr lang="en-US" sz="3000" dirty="0">
                <a:solidFill>
                  <a:schemeClr val="bg1">
                    <a:lumMod val="50000"/>
                  </a:schemeClr>
                </a:solidFill>
                <a:latin typeface="+mn-lt"/>
              </a:rPr>
              <a:t>, not a testing process</a:t>
            </a:r>
          </a:p>
          <a:p>
            <a:pPr lvl="1" fontAlgn="base"/>
            <a:r>
              <a:rPr lang="en-US" sz="3000" dirty="0">
                <a:latin typeface="+mn-lt"/>
              </a:rPr>
              <a:t>Write unit test before writing code</a:t>
            </a:r>
          </a:p>
          <a:p>
            <a:pPr lvl="1" fontAlgn="base"/>
            <a:r>
              <a:rPr lang="en-US" sz="3000" dirty="0">
                <a:latin typeface="+mn-lt"/>
              </a:rPr>
              <a:t>Fully tested code upfront</a:t>
            </a:r>
          </a:p>
          <a:p>
            <a:pPr lvl="1" fontAlgn="base"/>
            <a:r>
              <a:rPr lang="en-US" sz="3000" dirty="0">
                <a:solidFill>
                  <a:schemeClr val="bg1">
                    <a:lumMod val="50000"/>
                  </a:schemeClr>
                </a:solidFill>
                <a:latin typeface="+mn-lt"/>
              </a:rPr>
              <a:t>Forces you to </a:t>
            </a:r>
            <a:r>
              <a:rPr lang="en-US" sz="3000" dirty="0">
                <a:latin typeface="+mn-lt"/>
              </a:rPr>
              <a:t>design your classes correctly</a:t>
            </a:r>
          </a:p>
          <a:p>
            <a:pPr lvl="1" fontAlgn="base"/>
            <a:r>
              <a:rPr lang="en-US" sz="3000" dirty="0">
                <a:solidFill>
                  <a:schemeClr val="bg1">
                    <a:lumMod val="50000"/>
                  </a:schemeClr>
                </a:solidFill>
                <a:latin typeface="+mn-lt"/>
              </a:rPr>
              <a:t>It also forces you to </a:t>
            </a:r>
            <a:r>
              <a:rPr lang="en-US" sz="3000" dirty="0">
                <a:latin typeface="+mn-lt"/>
              </a:rPr>
              <a:t>keep it simple stupid</a:t>
            </a:r>
          </a:p>
          <a:p>
            <a:endParaRPr lang="en-US" sz="2800" dirty="0">
              <a:solidFill>
                <a:schemeClr val="bg1">
                  <a:lumMod val="50000"/>
                </a:schemeClr>
              </a:solidFill>
              <a:latin typeface="+mn-lt"/>
            </a:endParaRPr>
          </a:p>
        </p:txBody>
      </p:sp>
    </p:spTree>
    <p:extLst>
      <p:ext uri="{BB962C8B-B14F-4D97-AF65-F5344CB8AC3E}">
        <p14:creationId xmlns:p14="http://schemas.microsoft.com/office/powerpoint/2010/main" val="73847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Types</a:t>
            </a:r>
            <a:endParaRPr lang="el-GR" sz="3600" dirty="0"/>
          </a:p>
        </p:txBody>
      </p:sp>
      <p:pic>
        <p:nvPicPr>
          <p:cNvPr id="3074" name="Picture 2" descr="https://www.inflectra.com/GraphicsViewer.aspx?url=~/Ideas/Topics/Testing-Methodologies.doc&amp;name=wordml://03000001.png">
            <a:extLst>
              <a:ext uri="{FF2B5EF4-FFF2-40B4-BE49-F238E27FC236}">
                <a16:creationId xmlns:a16="http://schemas.microsoft.com/office/drawing/2014/main" id="{09538C44-624E-4284-B236-F75F3486D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413" y="1473422"/>
            <a:ext cx="8214827" cy="391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42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Unit vs Integration Testing</a:t>
            </a:r>
            <a:endParaRPr lang="el-GR" sz="3600" dirty="0"/>
          </a:p>
        </p:txBody>
      </p:sp>
      <p:pic>
        <p:nvPicPr>
          <p:cNvPr id="6" name="Picture 5">
            <a:extLst>
              <a:ext uri="{FF2B5EF4-FFF2-40B4-BE49-F238E27FC236}">
                <a16:creationId xmlns:a16="http://schemas.microsoft.com/office/drawing/2014/main" id="{3EB835A9-6C8E-4E13-AB23-A8A8FECBA2EE}"/>
              </a:ext>
            </a:extLst>
          </p:cNvPr>
          <p:cNvPicPr>
            <a:picLocks noChangeAspect="1"/>
          </p:cNvPicPr>
          <p:nvPr/>
        </p:nvPicPr>
        <p:blipFill>
          <a:blip r:embed="rId3"/>
          <a:stretch>
            <a:fillRect/>
          </a:stretch>
        </p:blipFill>
        <p:spPr>
          <a:xfrm>
            <a:off x="2083405" y="1486655"/>
            <a:ext cx="7315238" cy="4778264"/>
          </a:xfrm>
          <a:prstGeom prst="rect">
            <a:avLst/>
          </a:prstGeom>
        </p:spPr>
      </p:pic>
    </p:spTree>
    <p:extLst>
      <p:ext uri="{BB962C8B-B14F-4D97-AF65-F5344CB8AC3E}">
        <p14:creationId xmlns:p14="http://schemas.microsoft.com/office/powerpoint/2010/main" val="334194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Unit vs Integration </a:t>
            </a:r>
            <a:r>
              <a:rPr lang="en-US" sz="3600"/>
              <a:t>Testing Sample </a:t>
            </a:r>
            <a:r>
              <a:rPr lang="en-US" sz="3600" dirty="0"/>
              <a:t>(</a:t>
            </a:r>
            <a:r>
              <a:rPr lang="en-US" sz="3600" dirty="0" err="1"/>
              <a:t>oups</a:t>
            </a:r>
            <a:r>
              <a:rPr lang="en-US" sz="3600" dirty="0"/>
              <a:t>!)</a:t>
            </a:r>
            <a:endParaRPr lang="el-GR" sz="3600" dirty="0"/>
          </a:p>
        </p:txBody>
      </p:sp>
      <p:pic>
        <p:nvPicPr>
          <p:cNvPr id="1026" name="Picture 2" descr="http://ilkinulas.github.io/assets/integration_tests/no_integration_test.gif">
            <a:extLst>
              <a:ext uri="{FF2B5EF4-FFF2-40B4-BE49-F238E27FC236}">
                <a16:creationId xmlns:a16="http://schemas.microsoft.com/office/drawing/2014/main" id="{BF663785-ADBD-4AEF-9044-49A6B62C01D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47424" y="1690688"/>
            <a:ext cx="7549073" cy="4247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86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1980-6091-47C5-AA28-CF77E450CEF1}"/>
              </a:ext>
            </a:extLst>
          </p:cNvPr>
          <p:cNvSpPr>
            <a:spLocks noGrp="1"/>
          </p:cNvSpPr>
          <p:nvPr>
            <p:ph type="title"/>
          </p:nvPr>
        </p:nvSpPr>
        <p:spPr/>
        <p:txBody>
          <a:bodyPr>
            <a:normAutofit/>
          </a:bodyPr>
          <a:lstStyle/>
          <a:p>
            <a:r>
              <a:rPr lang="en-US" sz="3600" dirty="0"/>
              <a:t>Unit Testing with Mocks</a:t>
            </a:r>
            <a:endParaRPr lang="el-GR" sz="3600" dirty="0"/>
          </a:p>
        </p:txBody>
      </p:sp>
      <p:pic>
        <p:nvPicPr>
          <p:cNvPr id="3" name="Picture 2">
            <a:extLst>
              <a:ext uri="{FF2B5EF4-FFF2-40B4-BE49-F238E27FC236}">
                <a16:creationId xmlns:a16="http://schemas.microsoft.com/office/drawing/2014/main" id="{C93F3D2A-9C17-46FF-BDBB-7096C95D0C20}"/>
              </a:ext>
            </a:extLst>
          </p:cNvPr>
          <p:cNvPicPr>
            <a:picLocks noChangeAspect="1"/>
          </p:cNvPicPr>
          <p:nvPr/>
        </p:nvPicPr>
        <p:blipFill>
          <a:blip r:embed="rId3"/>
          <a:stretch>
            <a:fillRect/>
          </a:stretch>
        </p:blipFill>
        <p:spPr>
          <a:xfrm>
            <a:off x="2766349" y="1391047"/>
            <a:ext cx="6898512" cy="5154079"/>
          </a:xfrm>
          <a:prstGeom prst="rect">
            <a:avLst/>
          </a:prstGeom>
        </p:spPr>
      </p:pic>
    </p:spTree>
    <p:extLst>
      <p:ext uri="{BB962C8B-B14F-4D97-AF65-F5344CB8AC3E}">
        <p14:creationId xmlns:p14="http://schemas.microsoft.com/office/powerpoint/2010/main" val="3519654982"/>
      </p:ext>
    </p:extLst>
  </p:cSld>
  <p:clrMapOvr>
    <a:masterClrMapping/>
  </p:clrMapOvr>
</p:sld>
</file>

<file path=ppt/theme/theme1.xml><?xml version="1.0" encoding="utf-8"?>
<a:theme xmlns:a="http://schemas.openxmlformats.org/drawingml/2006/main" name="Office Theme">
  <a:themeElements>
    <a:clrScheme name="CodeHub">
      <a:dk1>
        <a:srgbClr val="C74A34"/>
      </a:dk1>
      <a:lt1>
        <a:sysClr val="window" lastClr="FFFFFF"/>
      </a:lt1>
      <a:dk2>
        <a:srgbClr val="000000"/>
      </a:dk2>
      <a:lt2>
        <a:srgbClr val="BFBFBF"/>
      </a:lt2>
      <a:accent1>
        <a:srgbClr val="F15B40"/>
      </a:accent1>
      <a:accent2>
        <a:srgbClr val="F15B40"/>
      </a:accent2>
      <a:accent3>
        <a:srgbClr val="F15B40"/>
      </a:accent3>
      <a:accent4>
        <a:srgbClr val="F15B40"/>
      </a:accent4>
      <a:accent5>
        <a:srgbClr val="F15B40"/>
      </a:accent5>
      <a:accent6>
        <a:srgbClr val="F15B40"/>
      </a:accent6>
      <a:hlink>
        <a:srgbClr val="F15B40"/>
      </a:hlink>
      <a:folHlink>
        <a:srgbClr val="F15B40"/>
      </a:folHlink>
    </a:clrScheme>
    <a:fontScheme name="CodeHub">
      <a:majorFont>
        <a:latin typeface="Lucida Sans "/>
        <a:ea typeface=""/>
        <a:cs typeface=""/>
      </a:majorFont>
      <a:minorFont>
        <a:latin typeface="Lucida Sans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TotalTime>
  <Words>307</Words>
  <Application>Microsoft Office PowerPoint</Application>
  <PresentationFormat>Widescreen</PresentationFormat>
  <Paragraphs>65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Lucida Sans</vt:lpstr>
      <vt:lpstr>Lucida Sans </vt:lpstr>
      <vt:lpstr>Office Theme</vt:lpstr>
      <vt:lpstr>PowerPoint Presentation</vt:lpstr>
      <vt:lpstr>What?</vt:lpstr>
      <vt:lpstr>Who &amp; how?</vt:lpstr>
      <vt:lpstr>Why?</vt:lpstr>
      <vt:lpstr>Traditional vs Test Driven Development (TDD)</vt:lpstr>
      <vt:lpstr>Types</vt:lpstr>
      <vt:lpstr>Unit vs Integration Testing</vt:lpstr>
      <vt:lpstr>Unit vs Integration Testing Sample (oups!)</vt:lpstr>
      <vt:lpstr>Unit Testing with Mocks</vt:lpstr>
      <vt:lpstr>The 3A Pattern</vt:lpstr>
      <vt:lpstr>Best practices</vt:lpstr>
      <vt:lpstr>When Should a Test be Changed or Removed?</vt:lpstr>
      <vt:lpstr>Thank you</vt:lpstr>
    </vt:vector>
  </TitlesOfParts>
  <Company>CareerBuilder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Moschoula Strevlou</dc:creator>
  <cp:lastModifiedBy>Dimitris Deligiorgis</cp:lastModifiedBy>
  <cp:revision>232</cp:revision>
  <dcterms:created xsi:type="dcterms:W3CDTF">2018-01-12T07:22:47Z</dcterms:created>
  <dcterms:modified xsi:type="dcterms:W3CDTF">2018-06-17T15:10:37Z</dcterms:modified>
</cp:coreProperties>
</file>